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EF78-83B8-47A0-9D8B-F64C43531A1C}" type="datetimeFigureOut">
              <a:rPr lang="fi-FI" smtClean="0"/>
              <a:t>8.6.2016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0BD1-527F-454C-ACB3-276B2608A3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6439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EF78-83B8-47A0-9D8B-F64C43531A1C}" type="datetimeFigureOut">
              <a:rPr lang="fi-FI" smtClean="0"/>
              <a:t>8.6.2016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0BD1-527F-454C-ACB3-276B2608A3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6534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EF78-83B8-47A0-9D8B-F64C43531A1C}" type="datetimeFigureOut">
              <a:rPr lang="fi-FI" smtClean="0"/>
              <a:t>8.6.2016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0BD1-527F-454C-ACB3-276B2608A3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93762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sältöd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1"/>
          <p:cNvSpPr>
            <a:spLocks noGrp="1"/>
          </p:cNvSpPr>
          <p:nvPr>
            <p:ph type="ctrTitle"/>
          </p:nvPr>
        </p:nvSpPr>
        <p:spPr>
          <a:xfrm>
            <a:off x="815413" y="548680"/>
            <a:ext cx="10363200" cy="936104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5A8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10" name="Alaotsikko 2"/>
          <p:cNvSpPr>
            <a:spLocks noGrp="1"/>
          </p:cNvSpPr>
          <p:nvPr>
            <p:ph type="subTitle" idx="1"/>
          </p:nvPr>
        </p:nvSpPr>
        <p:spPr>
          <a:xfrm>
            <a:off x="815413" y="1340768"/>
            <a:ext cx="10369152" cy="86409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DE007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11" name="Tekstin paikkamerkki 2"/>
          <p:cNvSpPr>
            <a:spLocks noGrp="1"/>
          </p:cNvSpPr>
          <p:nvPr>
            <p:ph type="body" idx="10"/>
          </p:nvPr>
        </p:nvSpPr>
        <p:spPr>
          <a:xfrm>
            <a:off x="815413" y="2204864"/>
            <a:ext cx="10369152" cy="2540372"/>
          </a:xfrm>
          <a:prstGeom prst="rect">
            <a:avLst/>
          </a:prstGeom>
        </p:spPr>
        <p:txBody>
          <a:bodyPr anchor="t"/>
          <a:lstStyle>
            <a:lvl1pPr marL="285750" indent="-285750">
              <a:buFont typeface="Arial"/>
              <a:buChar char="•"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280053" y="6237312"/>
            <a:ext cx="1453952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734005" y="6237312"/>
            <a:ext cx="5570240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85366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EF78-83B8-47A0-9D8B-F64C43531A1C}" type="datetimeFigureOut">
              <a:rPr lang="fi-FI" smtClean="0"/>
              <a:t>8.6.2016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0BD1-527F-454C-ACB3-276B2608A3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3346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EF78-83B8-47A0-9D8B-F64C43531A1C}" type="datetimeFigureOut">
              <a:rPr lang="fi-FI" smtClean="0"/>
              <a:t>8.6.2016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0BD1-527F-454C-ACB3-276B2608A3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8179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EF78-83B8-47A0-9D8B-F64C43531A1C}" type="datetimeFigureOut">
              <a:rPr lang="fi-FI" smtClean="0"/>
              <a:t>8.6.2016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0BD1-527F-454C-ACB3-276B2608A3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6877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EF78-83B8-47A0-9D8B-F64C43531A1C}" type="datetimeFigureOut">
              <a:rPr lang="fi-FI" smtClean="0"/>
              <a:t>8.6.2016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0BD1-527F-454C-ACB3-276B2608A3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2797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EF78-83B8-47A0-9D8B-F64C43531A1C}" type="datetimeFigureOut">
              <a:rPr lang="fi-FI" smtClean="0"/>
              <a:t>8.6.2016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0BD1-527F-454C-ACB3-276B2608A3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3437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EF78-83B8-47A0-9D8B-F64C43531A1C}" type="datetimeFigureOut">
              <a:rPr lang="fi-FI" smtClean="0"/>
              <a:t>8.6.2016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0BD1-527F-454C-ACB3-276B2608A3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300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EF78-83B8-47A0-9D8B-F64C43531A1C}" type="datetimeFigureOut">
              <a:rPr lang="fi-FI" smtClean="0"/>
              <a:t>8.6.2016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0BD1-527F-454C-ACB3-276B2608A3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7304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EF78-83B8-47A0-9D8B-F64C43531A1C}" type="datetimeFigureOut">
              <a:rPr lang="fi-FI" smtClean="0"/>
              <a:t>8.6.2016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0BD1-527F-454C-ACB3-276B2608A3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0950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8EF78-83B8-47A0-9D8B-F64C43531A1C}" type="datetimeFigureOut">
              <a:rPr lang="fi-FI" smtClean="0"/>
              <a:t>8.6.2016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D0BD1-527F-454C-ACB3-276B2608A3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2836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19533" y="2442410"/>
            <a:ext cx="8352932" cy="3246828"/>
          </a:xfrm>
          <a:prstGeom prst="rect">
            <a:avLst/>
          </a:prstGeom>
          <a:gradFill flip="none" rotWithShape="1">
            <a:gsLst>
              <a:gs pos="0">
                <a:srgbClr val="005A8C">
                  <a:shade val="30000"/>
                  <a:satMod val="115000"/>
                </a:srgbClr>
              </a:gs>
              <a:gs pos="50000">
                <a:srgbClr val="005A8C">
                  <a:shade val="67500"/>
                  <a:satMod val="115000"/>
                </a:srgbClr>
              </a:gs>
              <a:gs pos="100000">
                <a:srgbClr val="005A8C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103806" y="2626016"/>
            <a:ext cx="1659281" cy="1091017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STUDENTS</a:t>
            </a:r>
          </a:p>
          <a:p>
            <a:pPr algn="ctr"/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successful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in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attracting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students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supporting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their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career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development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with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right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skills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lifelong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learning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194038" y="2626016"/>
            <a:ext cx="1685938" cy="1091017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COMPANIES &amp; EMPLOYERS</a:t>
            </a:r>
            <a:endParaRPr lang="fi-FI" sz="1000" b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Have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possibities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to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recruit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professionals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collaborate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in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easily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in RDI and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receive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professional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services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310928" y="2603816"/>
            <a:ext cx="1729288" cy="1113217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REGION</a:t>
            </a:r>
            <a:endParaRPr lang="fi-FI" sz="1000" b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UAS contributes to positive regional economic development and attractiveness of region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3815025" y="3011321"/>
            <a:ext cx="327074" cy="27432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5932462" y="2986760"/>
            <a:ext cx="327074" cy="27432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09592" y="1150132"/>
            <a:ext cx="3024336" cy="111620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Mission of each UAS are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 educate students for skilled professionals for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working-life, to provide services to local employers in accordance with their needs, and to enhance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positive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regional development</a:t>
            </a:r>
            <a:endParaRPr 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73937" y="4005066"/>
            <a:ext cx="604149" cy="15647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sz="105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Systematic</a:t>
            </a:r>
            <a:r>
              <a:rPr lang="fi-FI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fi-FI" sz="105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Holistic</a:t>
            </a:r>
            <a:r>
              <a:rPr lang="fi-FI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5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Cooperation</a:t>
            </a:r>
            <a:r>
              <a:rPr lang="fi-FI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5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with</a:t>
            </a:r>
            <a:r>
              <a:rPr lang="fi-FI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5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the</a:t>
            </a:r>
            <a:r>
              <a:rPr lang="fi-FI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World of </a:t>
            </a:r>
            <a:r>
              <a:rPr lang="fi-FI" sz="105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Work</a:t>
            </a:r>
            <a:endParaRPr lang="fi-FI" sz="105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59173" y="4005065"/>
            <a:ext cx="589156" cy="15770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sz="105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Innovative</a:t>
            </a:r>
            <a:r>
              <a:rPr lang="fi-FI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Learning Environment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32131" y="4026624"/>
            <a:ext cx="609253" cy="15920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sz="105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RDI </a:t>
            </a:r>
            <a:r>
              <a:rPr lang="fi-FI" sz="1050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projects</a:t>
            </a:r>
            <a:r>
              <a:rPr lang="fi-FI" sz="105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fi-FI" sz="1050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services</a:t>
            </a:r>
            <a:r>
              <a:rPr lang="fi-FI" sz="105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for </a:t>
            </a:r>
            <a:r>
              <a:rPr lang="fi-FI" sz="1050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local</a:t>
            </a:r>
            <a:r>
              <a:rPr lang="fi-FI" sz="105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50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needs</a:t>
            </a:r>
            <a:endParaRPr lang="fi-FI" sz="1050" b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545894" y="4005066"/>
            <a:ext cx="611053" cy="15920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sz="1013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Learning </a:t>
            </a:r>
            <a:r>
              <a:rPr lang="fi-FI" sz="1013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Community</a:t>
            </a:r>
            <a:r>
              <a:rPr lang="fi-FI" sz="1013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fi-FI" sz="1013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continious</a:t>
            </a:r>
            <a:r>
              <a:rPr lang="fi-FI" sz="1013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13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development</a:t>
            </a:r>
            <a:endParaRPr lang="fi-FI" sz="1013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086300" y="4005065"/>
            <a:ext cx="589156" cy="15762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21th </a:t>
            </a:r>
            <a:r>
              <a:rPr lang="fi-FI" sz="105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Century</a:t>
            </a:r>
            <a:r>
              <a:rPr lang="fi-FI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5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Vocational</a:t>
            </a:r>
            <a:r>
              <a:rPr lang="fi-FI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5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Pedagogy</a:t>
            </a:r>
            <a:endParaRPr lang="fi-FI" sz="105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1699049" y="332657"/>
            <a:ext cx="4285031" cy="2117287"/>
          </a:xfrm>
          <a:prstGeom prst="line">
            <a:avLst/>
          </a:prstGeom>
          <a:ln w="508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 flipV="1">
            <a:off x="5984080" y="332657"/>
            <a:ext cx="4508871" cy="2113521"/>
          </a:xfrm>
          <a:prstGeom prst="line">
            <a:avLst/>
          </a:prstGeom>
          <a:ln w="5080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Arrow 6"/>
          <p:cNvSpPr/>
          <p:nvPr/>
        </p:nvSpPr>
        <p:spPr>
          <a:xfrm>
            <a:off x="8109087" y="2964899"/>
            <a:ext cx="327074" cy="27432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Rounded Rectangle 4"/>
          <p:cNvSpPr/>
          <p:nvPr/>
        </p:nvSpPr>
        <p:spPr>
          <a:xfrm>
            <a:off x="8505032" y="2614836"/>
            <a:ext cx="1623416" cy="1102197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EDUCATION SYSTEM </a:t>
            </a:r>
            <a:r>
              <a:rPr lang="fi-FI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UAS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has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clear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role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in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education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system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without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dead-ends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generate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good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practices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for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other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levesl</a:t>
            </a:r>
            <a:r>
              <a:rPr lang="fi-FI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of </a:t>
            </a:r>
            <a:r>
              <a:rPr lang="fi-FI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system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Rectangle 10"/>
          <p:cNvSpPr/>
          <p:nvPr/>
        </p:nvSpPr>
        <p:spPr>
          <a:xfrm>
            <a:off x="6922876" y="4005066"/>
            <a:ext cx="611053" cy="15715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sz="105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Gaining</a:t>
            </a:r>
            <a:r>
              <a:rPr lang="fi-FI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5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</a:t>
            </a:r>
            <a:r>
              <a:rPr lang="fi-FI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5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benefit</a:t>
            </a:r>
            <a:r>
              <a:rPr lang="fi-FI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of </a:t>
            </a:r>
            <a:r>
              <a:rPr lang="fi-FI" sz="105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digitalization</a:t>
            </a:r>
            <a:endParaRPr lang="fi-FI" sz="105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2135560" y="163998"/>
            <a:ext cx="7772400" cy="1320786"/>
          </a:xfrm>
        </p:spPr>
        <p:txBody>
          <a:bodyPr/>
          <a:lstStyle/>
          <a:p>
            <a:r>
              <a:rPr lang="fi-FI" sz="3200" dirty="0"/>
              <a:t>SUCCESS FACTORS</a:t>
            </a:r>
            <a:endParaRPr lang="fi-FI" sz="3200" dirty="0"/>
          </a:p>
        </p:txBody>
      </p:sp>
      <p:sp>
        <p:nvSpPr>
          <p:cNvPr id="22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2484040" y="6237312"/>
            <a:ext cx="1404955" cy="404664"/>
          </a:xfrm>
        </p:spPr>
        <p:txBody>
          <a:bodyPr/>
          <a:lstStyle/>
          <a:p>
            <a:r>
              <a:rPr lang="fi-FI" dirty="0" smtClean="0"/>
              <a:t>Timo Juntunen</a:t>
            </a:r>
            <a:endParaRPr lang="fi-FI" dirty="0"/>
          </a:p>
        </p:txBody>
      </p:sp>
      <p:sp>
        <p:nvSpPr>
          <p:cNvPr id="26" name="Rectangle 13"/>
          <p:cNvSpPr/>
          <p:nvPr/>
        </p:nvSpPr>
        <p:spPr>
          <a:xfrm>
            <a:off x="2729132" y="4005065"/>
            <a:ext cx="589156" cy="15811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sz="105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Competent</a:t>
            </a:r>
            <a:r>
              <a:rPr lang="fi-FI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fi-FI" sz="105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motivated</a:t>
            </a:r>
            <a:r>
              <a:rPr lang="fi-FI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5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teachers</a:t>
            </a:r>
            <a:endParaRPr lang="fi-FI" sz="105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Rectangle 12"/>
          <p:cNvSpPr/>
          <p:nvPr/>
        </p:nvSpPr>
        <p:spPr>
          <a:xfrm>
            <a:off x="8238515" y="4005066"/>
            <a:ext cx="611053" cy="15811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sz="1013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Indipendence</a:t>
            </a:r>
            <a:r>
              <a:rPr lang="fi-FI" sz="1013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of </a:t>
            </a:r>
            <a:r>
              <a:rPr lang="fi-FI" sz="1013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schools</a:t>
            </a:r>
            <a:r>
              <a:rPr lang="fi-FI" sz="1013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fi-FI" sz="1013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teachers</a:t>
            </a:r>
            <a:r>
              <a:rPr lang="fi-FI" sz="1013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fi-FI" sz="1013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mutual</a:t>
            </a:r>
            <a:r>
              <a:rPr lang="fi-FI" sz="1013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13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trust</a:t>
            </a:r>
            <a:endParaRPr lang="fi-FI" sz="1013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Rectangle 12"/>
          <p:cNvSpPr/>
          <p:nvPr/>
        </p:nvSpPr>
        <p:spPr>
          <a:xfrm>
            <a:off x="4666161" y="4015937"/>
            <a:ext cx="611053" cy="15811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sz="1013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Summative</a:t>
            </a:r>
            <a:r>
              <a:rPr lang="fi-FI" sz="1013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13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evaluation</a:t>
            </a:r>
            <a:r>
              <a:rPr lang="fi-FI" sz="1013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culture</a:t>
            </a:r>
            <a:endParaRPr lang="fi-FI" sz="1013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Rectangle 10"/>
          <p:cNvSpPr/>
          <p:nvPr/>
        </p:nvSpPr>
        <p:spPr>
          <a:xfrm>
            <a:off x="7578719" y="4005066"/>
            <a:ext cx="611053" cy="15715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21th </a:t>
            </a:r>
            <a:r>
              <a:rPr lang="fi-FI" sz="105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Century</a:t>
            </a:r>
            <a:r>
              <a:rPr lang="fi-FI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Management and </a:t>
            </a:r>
            <a:r>
              <a:rPr lang="fi-FI" sz="105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Leadership</a:t>
            </a:r>
            <a:endParaRPr lang="fi-FI" sz="105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" name="Rectangle 11"/>
          <p:cNvSpPr/>
          <p:nvPr/>
        </p:nvSpPr>
        <p:spPr>
          <a:xfrm>
            <a:off x="8903123" y="4005065"/>
            <a:ext cx="609253" cy="15811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sz="1050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Promotion</a:t>
            </a:r>
            <a:r>
              <a:rPr lang="fi-FI" sz="105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of </a:t>
            </a:r>
            <a:r>
              <a:rPr lang="fi-FI" sz="1050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entrepreneurship</a:t>
            </a:r>
            <a:r>
              <a:rPr lang="fi-FI" sz="105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fi-FI" sz="1050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innovations</a:t>
            </a:r>
            <a:endParaRPr lang="fi-FI" sz="1050" b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" name="Rectangle 11"/>
          <p:cNvSpPr/>
          <p:nvPr/>
        </p:nvSpPr>
        <p:spPr>
          <a:xfrm>
            <a:off x="3989034" y="4013255"/>
            <a:ext cx="609253" cy="15647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i-FI" sz="1050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Competence-based</a:t>
            </a:r>
            <a:r>
              <a:rPr lang="fi-FI" sz="105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1050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learning</a:t>
            </a:r>
            <a:r>
              <a:rPr lang="fi-FI" sz="105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fi-FI" sz="1050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evaluation</a:t>
            </a:r>
            <a:endParaRPr lang="fi-FI" sz="1050" b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11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StartDate xmlns="http://schemas.microsoft.com/sharepoint/v3" xsi:nil="true"/>
    <PublishingExpirationDate xmlns="http://schemas.microsoft.com/sharepoint/v3" xsi:nil="true"/>
    <_dlc_DocId xmlns="a0c7317f-dcb9-485d-84da-bf6fec3725ca">Z3KAZQXCTMCE-4247-67</_dlc_DocId>
    <_dlc_DocIdUrl xmlns="a0c7317f-dcb9-485d-84da-bf6fec3725ca">
      <Url>https://sisalto.eduskunta.fi/FI/naineduskuntatoimii/julkaisut/aineistot/_layouts/15/DocIdRedir.aspx?ID=Z3KAZQXCTMCE-4247-67</Url>
      <Description>Z3KAZQXCTMCE-4247-67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9F9833D4C6D3D4E9455BA4A6DEA868D" ma:contentTypeVersion="1" ma:contentTypeDescription="Luo uusi asiakirja." ma:contentTypeScope="" ma:versionID="8b11c2e49929ab2fa9207fa4f1984b60">
  <xsd:schema xmlns:xsd="http://www.w3.org/2001/XMLSchema" xmlns:xs="http://www.w3.org/2001/XMLSchema" xmlns:p="http://schemas.microsoft.com/office/2006/metadata/properties" xmlns:ns1="http://schemas.microsoft.com/sharepoint/v3" xmlns:ns2="a0c7317f-dcb9-485d-84da-bf6fec3725ca" targetNamespace="http://schemas.microsoft.com/office/2006/metadata/properties" ma:root="true" ma:fieldsID="3d5810f1b070a81138a65c2d94969037" ns1:_="" ns2:_="">
    <xsd:import namespace="http://schemas.microsoft.com/sharepoint/v3"/>
    <xsd:import namespace="a0c7317f-dcb9-485d-84da-bf6fec3725c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Ajoituksen alkamispäivämäärä" ma:description="Ajoituksen alkamispäivämäärä on julkaisuominaisuuden luoma sivustosarake. Sillä määritetään päivämäärä ja kellonaika, jolloin vierailijat näkevät sivuston ensimmäisen kerran." ma:hidden="true" ma:internalName="PublishingStartDate">
      <xsd:simpleType>
        <xsd:restriction base="dms:Unknown"/>
      </xsd:simpleType>
    </xsd:element>
    <xsd:element name="PublishingExpirationDate" ma:index="12" nillable="true" ma:displayName="Ajoituksen päättymispäivämäärä" ma:description="Ajoituksen päättymispäivämäärä on julkaisuominaisuuden luoma sivustosarake. Sillä määritetään päivämäärä ja kellonaika, jolloin vierailijat eivät enää näe tätä sivustoa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c7317f-dcb9-485d-84da-bf6fec3725c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ysyvä tunniste" ma:description="Tunniste säilytetään lisättäessä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FAED73-0594-4BA7-B7C2-45D4764164A4}"/>
</file>

<file path=customXml/itemProps2.xml><?xml version="1.0" encoding="utf-8"?>
<ds:datastoreItem xmlns:ds="http://schemas.openxmlformats.org/officeDocument/2006/customXml" ds:itemID="{0F038CA1-A9CA-4ABE-9D6B-86A94655A47D}"/>
</file>

<file path=customXml/itemProps3.xml><?xml version="1.0" encoding="utf-8"?>
<ds:datastoreItem xmlns:ds="http://schemas.openxmlformats.org/officeDocument/2006/customXml" ds:itemID="{C0B1BF32-9766-46D4-B6C2-3A888E0A55BD}"/>
</file>

<file path=customXml/itemProps4.xml><?xml version="1.0" encoding="utf-8"?>
<ds:datastoreItem xmlns:ds="http://schemas.openxmlformats.org/officeDocument/2006/customXml" ds:itemID="{AACA17AC-A2AC-4271-94CB-49F95270F2E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Laajakuva</PresentationFormat>
  <Paragraphs>22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SUCCESS FACTORS</vt:lpstr>
    </vt:vector>
  </TitlesOfParts>
  <Company>JAMK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 FACTORS</dc:title>
  <dc:creator>Juntunen Timo</dc:creator>
  <cp:lastModifiedBy>Juntunen Timo</cp:lastModifiedBy>
  <cp:revision>1</cp:revision>
  <dcterms:created xsi:type="dcterms:W3CDTF">2016-06-08T05:49:51Z</dcterms:created>
  <dcterms:modified xsi:type="dcterms:W3CDTF">2016-06-08T05:49:56Z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6405fd54-2461-4b32-9ecc-2c564ec12dc0</vt:lpwstr>
  </property>
  <property fmtid="{D5CDD505-2E9C-101B-9397-08002B2CF9AE}" pid="3" name="ContentTypeId">
    <vt:lpwstr>0x01010029F9833D4C6D3D4E9455BA4A6DEA868D</vt:lpwstr>
  </property>
</Properties>
</file>